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Quattrocento" charset="1" panose="02020502030000000404"/>
      <p:regular r:id="rId10"/>
    </p:embeddedFont>
    <p:embeddedFont>
      <p:font typeface="Quattrocento Bold" charset="1" panose="020208020300000004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Roboto" charset="1" panose="02000000000000000000"/>
      <p:regular r:id="rId16"/>
    </p:embeddedFont>
    <p:embeddedFont>
      <p:font typeface="Roboto Bold" charset="1" panose="02000000000000000000"/>
      <p:regular r:id="rId17"/>
    </p:embeddedFont>
    <p:embeddedFont>
      <p:font typeface="Roboto Italics" charset="1" panose="02000000000000000000"/>
      <p:regular r:id="rId18"/>
    </p:embeddedFont>
    <p:embeddedFont>
      <p:font typeface="Roboto Bold Italics" charset="1" panose="02000000000000000000"/>
      <p:regular r:id="rId19"/>
    </p:embeddedFont>
    <p:embeddedFont>
      <p:font typeface="Barlow Condensed Bold" charset="1" panose="00000706000000000000"/>
      <p:regular r:id="rId20"/>
    </p:embeddedFont>
    <p:embeddedFont>
      <p:font typeface="Barlow Condensed Bold Bold" charset="1" panose="00000A06000000000000"/>
      <p:regular r:id="rId21"/>
    </p:embeddedFont>
    <p:embeddedFont>
      <p:font typeface="Barlow Condensed Bold Italics" charset="1" panose="00000706000000000000"/>
      <p:regular r:id="rId22"/>
    </p:embeddedFont>
    <p:embeddedFont>
      <p:font typeface="Barlow Condensed Bold Bold Italics" charset="1" panose="00000A06000000000000"/>
      <p:regular r:id="rId23"/>
    </p:embeddedFont>
    <p:embeddedFont>
      <p:font typeface="Open Sans Light" charset="1" panose="020B0306030504020204"/>
      <p:regular r:id="rId24"/>
    </p:embeddedFont>
    <p:embeddedFont>
      <p:font typeface="Open Sans Light Bold" charset="1" panose="020B0806030504020204"/>
      <p:regular r:id="rId25"/>
    </p:embeddedFont>
    <p:embeddedFont>
      <p:font typeface="Open Sans Light Italics" charset="1" panose="020B0306030504020204"/>
      <p:regular r:id="rId26"/>
    </p:embeddedFont>
    <p:embeddedFont>
      <p:font typeface="Open Sans Light Bold Italics" charset="1" panose="020B0806030504020204"/>
      <p:regular r:id="rId27"/>
    </p:embeddedFont>
    <p:embeddedFont>
      <p:font typeface="Open Sans Extra Bold" charset="1" panose="020B0906030804020204"/>
      <p:regular r:id="rId28"/>
    </p:embeddedFont>
    <p:embeddedFont>
      <p:font typeface="Open Sans Extra Bold Italics" charset="1" panose="020B0906030804020204"/>
      <p:regular r:id="rId29"/>
    </p:embeddedFont>
    <p:embeddedFont>
      <p:font typeface="Lazord Sans Serif" charset="1" panose="020B0009030000000003"/>
      <p:regular r:id="rId30"/>
    </p:embeddedFont>
    <p:embeddedFont>
      <p:font typeface="Lazord Sans Serif Bold" charset="1" panose="020B0009030000000003"/>
      <p:regular r:id="rId31"/>
    </p:embeddedFont>
    <p:embeddedFont>
      <p:font typeface="Lazord Sans Serif Italics" charset="1" panose="020B0009030000000003"/>
      <p:regular r:id="rId32"/>
    </p:embeddedFont>
    <p:embeddedFont>
      <p:font typeface="Lazord Sans Serif Bold Italics" charset="1" panose="020B00090300000000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2864487">
            <a:off x="11120554" y="7489909"/>
            <a:ext cx="9246792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73680" y="619125"/>
            <a:ext cx="8724183" cy="38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8"/>
              </a:lnSpc>
            </a:pPr>
            <a:r>
              <a:rPr lang="en-US" sz="21713">
                <a:solidFill>
                  <a:srgbClr val="FDFDFD"/>
                </a:solidFill>
                <a:latin typeface="Montserrat Light Bold"/>
              </a:rPr>
              <a:t>2017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73680" y="4286238"/>
            <a:ext cx="9020288" cy="3408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26"/>
              </a:lnSpc>
            </a:pPr>
            <a:r>
              <a:rPr lang="en-US" sz="9447">
                <a:solidFill>
                  <a:srgbClr val="FFFFFF"/>
                </a:solidFill>
                <a:latin typeface="Montserrat Light Bold"/>
              </a:rPr>
              <a:t>INFORME DE VENTAS</a:t>
            </a:r>
          </a:p>
        </p:txBody>
      </p:sp>
      <p:sp>
        <p:nvSpPr>
          <p:cNvPr name="AutoShape 6" id="6"/>
          <p:cNvSpPr/>
          <p:nvPr/>
        </p:nvSpPr>
        <p:spPr>
          <a:xfrm rot="-5400000">
            <a:off x="-3041338" y="5051113"/>
            <a:ext cx="809245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2554304">
            <a:off x="15641809" y="3874028"/>
            <a:ext cx="5115557" cy="10091892"/>
            <a:chOff x="0" y="0"/>
            <a:chExt cx="1347307" cy="265794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347307" cy="2657947"/>
            </a:xfrm>
            <a:custGeom>
              <a:avLst/>
              <a:gdLst/>
              <a:ahLst/>
              <a:cxnLst/>
              <a:rect r="r" b="b" t="t" l="l"/>
              <a:pathLst>
                <a:path h="2657947" w="1347307">
                  <a:moveTo>
                    <a:pt x="0" y="0"/>
                  </a:moveTo>
                  <a:lnTo>
                    <a:pt x="1347307" y="0"/>
                  </a:lnTo>
                  <a:lnTo>
                    <a:pt x="1347307" y="2657947"/>
                  </a:lnTo>
                  <a:lnTo>
                    <a:pt x="0" y="2657947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73680" y="8065271"/>
            <a:ext cx="7728592" cy="158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9"/>
              </a:lnSpc>
            </a:pPr>
            <a:r>
              <a:rPr lang="en-US" sz="2977" spc="291">
                <a:solidFill>
                  <a:srgbClr val="FDFDFD"/>
                </a:solidFill>
                <a:latin typeface="Montserrat Light Italics"/>
              </a:rPr>
              <a:t>Fecha: 16/06/2022</a:t>
            </a:r>
          </a:p>
          <a:p>
            <a:pPr>
              <a:lnSpc>
                <a:spcPts val="4109"/>
              </a:lnSpc>
            </a:pPr>
            <a:r>
              <a:rPr lang="en-US" sz="2977" spc="291">
                <a:solidFill>
                  <a:srgbClr val="FDFDFD"/>
                </a:solidFill>
                <a:latin typeface="Montserrat Light Italics"/>
              </a:rPr>
              <a:t>Realizado por: Fernando Cutire 1IF241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38778" y="3913879"/>
            <a:ext cx="4181552" cy="13609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90921" y="3913879"/>
            <a:ext cx="4181552" cy="136090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8882353" y="6057793"/>
            <a:ext cx="4721705" cy="9958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11620" y="6978036"/>
            <a:ext cx="4721705" cy="99585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008968">
            <a:off x="3497611" y="2512784"/>
            <a:ext cx="4181552" cy="13609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792884">
            <a:off x="8009629" y="2851966"/>
            <a:ext cx="3612668" cy="117575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6811539" y="2811039"/>
            <a:ext cx="4664923" cy="46649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41523" y="1898285"/>
            <a:ext cx="1976613" cy="1976613"/>
            <a:chOff x="0" y="0"/>
            <a:chExt cx="2635484" cy="26354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669598" y="868019"/>
              <a:ext cx="1296288" cy="823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64"/>
                </a:lnSpc>
                <a:spcBef>
                  <a:spcPct val="0"/>
                </a:spcBef>
              </a:pPr>
              <a:r>
                <a:rPr lang="en-US" sz="3689" u="none">
                  <a:solidFill>
                    <a:srgbClr val="000000"/>
                  </a:solidFill>
                  <a:latin typeface="Quattrocento"/>
                </a:rPr>
                <a:t>43 %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2635484" cy="2635484"/>
              <a:chOff x="0" y="0"/>
              <a:chExt cx="2540000" cy="254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1264594" y="1063"/>
                <a:ext cx="1366775" cy="2389925"/>
              </a:xfrm>
              <a:custGeom>
                <a:avLst/>
                <a:gdLst/>
                <a:ahLst/>
                <a:cxnLst/>
                <a:rect r="r" b="b" t="t" l="l"/>
                <a:pathLst>
                  <a:path h="2389925" w="1366775">
                    <a:moveTo>
                      <a:pt x="100997" y="2540"/>
                    </a:moveTo>
                    <a:cubicBezTo>
                      <a:pt x="658472" y="44619"/>
                      <a:pt x="1122865" y="446299"/>
                      <a:pt x="1244820" y="991895"/>
                    </a:cubicBezTo>
                    <a:cubicBezTo>
                      <a:pt x="1366775" y="1537491"/>
                      <a:pt x="1117607" y="2098671"/>
                      <a:pt x="631105" y="2374107"/>
                    </a:cubicBezTo>
                    <a:cubicBezTo>
                      <a:pt x="603454" y="2389925"/>
                      <a:pt x="569453" y="2389740"/>
                      <a:pt x="541976" y="2373621"/>
                    </a:cubicBezTo>
                    <a:cubicBezTo>
                      <a:pt x="514500" y="2357501"/>
                      <a:pt x="497748" y="2327913"/>
                      <a:pt x="498064" y="2296058"/>
                    </a:cubicBezTo>
                    <a:cubicBezTo>
                      <a:pt x="498380" y="2264204"/>
                      <a:pt x="515716" y="2234954"/>
                      <a:pt x="543507" y="2219383"/>
                    </a:cubicBezTo>
                    <a:cubicBezTo>
                      <a:pt x="961899" y="1982508"/>
                      <a:pt x="1176184" y="1499894"/>
                      <a:pt x="1071302" y="1030681"/>
                    </a:cubicBezTo>
                    <a:cubicBezTo>
                      <a:pt x="966421" y="561468"/>
                      <a:pt x="567043" y="216024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13547E"/>
              </a:solidFill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1222952" y="4632393"/>
            <a:ext cx="1976613" cy="1976613"/>
            <a:chOff x="0" y="0"/>
            <a:chExt cx="2635484" cy="263548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656482" y="868019"/>
              <a:ext cx="1322521" cy="823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4"/>
                </a:lnSpc>
              </a:pPr>
              <a:r>
                <a:rPr lang="en-US" sz="3689">
                  <a:solidFill>
                    <a:srgbClr val="000000"/>
                  </a:solidFill>
                  <a:latin typeface="Quattrocento"/>
                </a:rPr>
                <a:t>28 %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2635484" cy="2635484"/>
              <a:chOff x="0" y="0"/>
              <a:chExt cx="2540000" cy="254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1270000" y="0"/>
                <a:ext cx="1318430" cy="1507974"/>
              </a:xfrm>
              <a:custGeom>
                <a:avLst/>
                <a:gdLst/>
                <a:ahLst/>
                <a:cxnLst/>
                <a:rect r="r" b="b" t="t" l="l"/>
                <a:pathLst>
                  <a:path h="1507974" w="1318430">
                    <a:moveTo>
                      <a:pt x="0" y="0"/>
                    </a:moveTo>
                    <a:lnTo>
                      <a:pt x="0" y="0"/>
                    </a:lnTo>
                    <a:cubicBezTo>
                      <a:pt x="378505" y="0"/>
                      <a:pt x="737284" y="168829"/>
                      <a:pt x="978552" y="460472"/>
                    </a:cubicBezTo>
                    <a:cubicBezTo>
                      <a:pt x="1219820" y="752115"/>
                      <a:pt x="1318430" y="1136174"/>
                      <a:pt x="1247505" y="1507974"/>
                    </a:cubicBezTo>
                    <a:lnTo>
                      <a:pt x="1072854" y="1474658"/>
                    </a:lnTo>
                    <a:cubicBezTo>
                      <a:pt x="1133849" y="1154909"/>
                      <a:pt x="1049045" y="824618"/>
                      <a:pt x="841554" y="573806"/>
                    </a:cubicBezTo>
                    <a:cubicBezTo>
                      <a:pt x="634064" y="322993"/>
                      <a:pt x="325514" y="177800"/>
                      <a:pt x="0" y="177800"/>
                    </a:cubicBezTo>
                    <a:close/>
                  </a:path>
                </a:pathLst>
              </a:custGeom>
              <a:solidFill>
                <a:srgbClr val="13547E"/>
              </a:solidFill>
            </p:spPr>
          </p:sp>
        </p:grpSp>
      </p:grpSp>
      <p:sp>
        <p:nvSpPr>
          <p:cNvPr name="TextBox 21" id="21"/>
          <p:cNvSpPr txBox="true"/>
          <p:nvPr/>
        </p:nvSpPr>
        <p:spPr>
          <a:xfrm rot="0">
            <a:off x="7133216" y="4441943"/>
            <a:ext cx="4021568" cy="157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5"/>
              </a:lnSpc>
              <a:spcBef>
                <a:spcPct val="0"/>
              </a:spcBef>
            </a:pPr>
            <a:r>
              <a:rPr lang="en-US" sz="4605" spc="4">
                <a:solidFill>
                  <a:srgbClr val="FFFFFF"/>
                </a:solidFill>
                <a:latin typeface="Open Sans Light"/>
              </a:rPr>
              <a:t>TOTAL DE VENTAS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1523" y="1390975"/>
            <a:ext cx="1976613" cy="44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Open Sans Light"/>
              </a:rPr>
              <a:t>Cafe BL. Hill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2952" y="3669110"/>
            <a:ext cx="1976613" cy="90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Open Sans Light"/>
              </a:rPr>
              <a:t>Jamón Country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008773" y="7116317"/>
            <a:ext cx="1976613" cy="1976613"/>
            <a:chOff x="0" y="0"/>
            <a:chExt cx="2635484" cy="263548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839527" y="868019"/>
              <a:ext cx="956431" cy="823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64"/>
                </a:lnSpc>
                <a:spcBef>
                  <a:spcPct val="0"/>
                </a:spcBef>
              </a:pPr>
              <a:r>
                <a:rPr lang="en-US" sz="3689" u="none">
                  <a:solidFill>
                    <a:srgbClr val="000000"/>
                  </a:solidFill>
                  <a:latin typeface="Quattrocento"/>
                </a:rPr>
                <a:t>4 %</a:t>
              </a:r>
            </a:p>
          </p:txBody>
        </p:sp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0" y="0"/>
              <a:ext cx="2635484" cy="2635484"/>
              <a:chOff x="0" y="0"/>
              <a:chExt cx="2540000" cy="254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1270000" y="0"/>
                <a:ext cx="315836" cy="212113"/>
              </a:xfrm>
              <a:custGeom>
                <a:avLst/>
                <a:gdLst/>
                <a:ahLst/>
                <a:cxnLst/>
                <a:rect r="r" b="b" t="t" l="l"/>
                <a:pathLst>
                  <a:path h="212113" w="315836">
                    <a:moveTo>
                      <a:pt x="0" y="0"/>
                    </a:moveTo>
                    <a:lnTo>
                      <a:pt x="0" y="0"/>
                    </a:lnTo>
                    <a:cubicBezTo>
                      <a:pt x="106535" y="0"/>
                      <a:pt x="212648" y="13405"/>
                      <a:pt x="315836" y="39899"/>
                    </a:cubicBezTo>
                    <a:lnTo>
                      <a:pt x="271619" y="212113"/>
                    </a:lnTo>
                    <a:cubicBezTo>
                      <a:pt x="182877" y="189328"/>
                      <a:pt x="91621" y="177800"/>
                      <a:pt x="0" y="177800"/>
                    </a:cubicBezTo>
                    <a:close/>
                  </a:path>
                </a:pathLst>
              </a:custGeom>
              <a:solidFill>
                <a:srgbClr val="13547E"/>
              </a:solidFill>
            </p:spPr>
          </p:sp>
        </p:grpSp>
      </p:grpSp>
      <p:sp>
        <p:nvSpPr>
          <p:cNvPr name="TextBox 29" id="29"/>
          <p:cNvSpPr txBox="true"/>
          <p:nvPr/>
        </p:nvSpPr>
        <p:spPr>
          <a:xfrm rot="0">
            <a:off x="3008773" y="6609007"/>
            <a:ext cx="1976613" cy="44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Open Sans Light"/>
              </a:rPr>
              <a:t>Meow Cat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845077" y="7005879"/>
            <a:ext cx="1976613" cy="1976613"/>
            <a:chOff x="0" y="0"/>
            <a:chExt cx="2635484" cy="263548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628978" y="868019"/>
              <a:ext cx="1377529" cy="823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64"/>
                </a:lnSpc>
                <a:spcBef>
                  <a:spcPct val="0"/>
                </a:spcBef>
              </a:pPr>
              <a:r>
                <a:rPr lang="en-US" sz="3689" u="none">
                  <a:solidFill>
                    <a:srgbClr val="000000"/>
                  </a:solidFill>
                  <a:latin typeface="Quattrocento"/>
                </a:rPr>
                <a:t>20 %</a:t>
              </a:r>
            </a:p>
          </p:txBody>
        </p:sp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0" y="0"/>
              <a:ext cx="2635484" cy="2635484"/>
              <a:chOff x="0" y="0"/>
              <a:chExt cx="2540000" cy="2540000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1270000" y="0"/>
                <a:ext cx="1207842" cy="932492"/>
              </a:xfrm>
              <a:custGeom>
                <a:avLst/>
                <a:gdLst/>
                <a:ahLst/>
                <a:cxnLst/>
                <a:rect r="r" b="b" t="t" l="l"/>
                <a:pathLst>
                  <a:path h="932492" w="1207842">
                    <a:moveTo>
                      <a:pt x="0" y="0"/>
                    </a:moveTo>
                    <a:lnTo>
                      <a:pt x="0" y="0"/>
                    </a:lnTo>
                    <a:cubicBezTo>
                      <a:pt x="550197" y="0"/>
                      <a:pt x="1037821" y="354280"/>
                      <a:pt x="1207842" y="877548"/>
                    </a:cubicBezTo>
                    <a:lnTo>
                      <a:pt x="1038744" y="932492"/>
                    </a:lnTo>
                    <a:cubicBezTo>
                      <a:pt x="892527" y="482480"/>
                      <a:pt x="473170" y="177800"/>
                      <a:pt x="0" y="177800"/>
                    </a:cubicBezTo>
                    <a:close/>
                  </a:path>
                </a:pathLst>
              </a:custGeom>
              <a:solidFill>
                <a:srgbClr val="13547E"/>
              </a:solidFill>
            </p:spPr>
          </p:sp>
        </p:grpSp>
      </p:grpSp>
      <p:sp>
        <p:nvSpPr>
          <p:cNvPr name="TextBox 35" id="35"/>
          <p:cNvSpPr txBox="true"/>
          <p:nvPr/>
        </p:nvSpPr>
        <p:spPr>
          <a:xfrm rot="0">
            <a:off x="13192004" y="5955915"/>
            <a:ext cx="3075652" cy="136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Open Sans Light"/>
              </a:rPr>
              <a:t>Jabón para trastes Brite</a:t>
            </a:r>
          </a:p>
          <a:p>
            <a:pPr algn="ctr">
              <a:lnSpc>
                <a:spcPts val="3605"/>
              </a:lnSpc>
            </a:pP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70471">
            <a:off x="636674" y="8806973"/>
            <a:ext cx="784052" cy="784052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5248" y="8810326"/>
            <a:ext cx="784052" cy="784052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44794" y="3044294"/>
            <a:ext cx="4198411" cy="4198411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 rot="0">
            <a:off x="1563660" y="1377871"/>
            <a:ext cx="1976613" cy="1976613"/>
            <a:chOff x="0" y="0"/>
            <a:chExt cx="2635484" cy="2635484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828266" y="868019"/>
              <a:ext cx="978952" cy="823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64"/>
                </a:lnSpc>
                <a:spcBef>
                  <a:spcPct val="0"/>
                </a:spcBef>
              </a:pPr>
              <a:r>
                <a:rPr lang="en-US" sz="3689" u="none">
                  <a:solidFill>
                    <a:srgbClr val="000000"/>
                  </a:solidFill>
                  <a:latin typeface="Quattrocento"/>
                </a:rPr>
                <a:t>3 %</a:t>
              </a:r>
            </a:p>
          </p:txBody>
        </p:sp>
        <p:grpSp>
          <p:nvGrpSpPr>
            <p:cNvPr name="Group 42" id="42"/>
            <p:cNvGrpSpPr>
              <a:grpSpLocks noChangeAspect="true"/>
            </p:cNvGrpSpPr>
            <p:nvPr/>
          </p:nvGrpSpPr>
          <p:grpSpPr>
            <a:xfrm rot="0">
              <a:off x="0" y="0"/>
              <a:ext cx="2635484" cy="2635484"/>
              <a:chOff x="0" y="0"/>
              <a:chExt cx="2540000" cy="2540000"/>
            </a:xfrm>
          </p:grpSpPr>
          <p:sp>
            <p:nvSpPr>
              <p:cNvPr name="Freeform 43" id="4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1270000" y="0"/>
                <a:ext cx="237974" cy="197146"/>
              </a:xfrm>
              <a:custGeom>
                <a:avLst/>
                <a:gdLst/>
                <a:ahLst/>
                <a:cxnLst/>
                <a:rect r="r" b="b" t="t" l="l"/>
                <a:pathLst>
                  <a:path h="197146" w="237974">
                    <a:moveTo>
                      <a:pt x="0" y="0"/>
                    </a:moveTo>
                    <a:cubicBezTo>
                      <a:pt x="79856" y="0"/>
                      <a:pt x="159533" y="7532"/>
                      <a:pt x="237974" y="22495"/>
                    </a:cubicBezTo>
                    <a:lnTo>
                      <a:pt x="204658" y="197146"/>
                    </a:lnTo>
                    <a:cubicBezTo>
                      <a:pt x="137199" y="184277"/>
                      <a:pt x="68676" y="177800"/>
                      <a:pt x="0" y="177800"/>
                    </a:cubicBezTo>
                    <a:close/>
                  </a:path>
                </a:pathLst>
              </a:custGeom>
              <a:solidFill>
                <a:srgbClr val="13547E"/>
              </a:solidFill>
            </p:spPr>
          </p:sp>
        </p:grpSp>
      </p:grpSp>
      <p:sp>
        <p:nvSpPr>
          <p:cNvPr name="TextBox 45" id="45"/>
          <p:cNvSpPr txBox="true"/>
          <p:nvPr/>
        </p:nvSpPr>
        <p:spPr>
          <a:xfrm rot="0">
            <a:off x="955526" y="873217"/>
            <a:ext cx="3192882" cy="44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Open Sans Light"/>
              </a:rPr>
              <a:t>Mostaza Fiery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8049471" y="447504"/>
            <a:ext cx="1976613" cy="1976613"/>
            <a:chOff x="0" y="0"/>
            <a:chExt cx="2635484" cy="2635484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830783" y="868019"/>
              <a:ext cx="973919" cy="823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64"/>
                </a:lnSpc>
                <a:spcBef>
                  <a:spcPct val="0"/>
                </a:spcBef>
              </a:pPr>
              <a:r>
                <a:rPr lang="en-US" sz="3689" u="none">
                  <a:solidFill>
                    <a:srgbClr val="000000"/>
                  </a:solidFill>
                  <a:latin typeface="Quattrocento"/>
                </a:rPr>
                <a:t>2 %</a:t>
              </a:r>
            </a:p>
          </p:txBody>
        </p:sp>
        <p:grpSp>
          <p:nvGrpSpPr>
            <p:cNvPr name="Group 48" id="48"/>
            <p:cNvGrpSpPr>
              <a:grpSpLocks noChangeAspect="true"/>
            </p:cNvGrpSpPr>
            <p:nvPr/>
          </p:nvGrpSpPr>
          <p:grpSpPr>
            <a:xfrm rot="0">
              <a:off x="0" y="0"/>
              <a:ext cx="2635484" cy="2635484"/>
              <a:chOff x="0" y="0"/>
              <a:chExt cx="2540000" cy="2540000"/>
            </a:xfrm>
          </p:grpSpPr>
          <p:sp>
            <p:nvSpPr>
              <p:cNvPr name="Freeform 49" id="4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>
                <a:off x="1270000" y="0"/>
                <a:ext cx="159173" cy="186412"/>
              </a:xfrm>
              <a:custGeom>
                <a:avLst/>
                <a:gdLst/>
                <a:ahLst/>
                <a:cxnLst/>
                <a:rect r="r" b="b" t="t" l="l"/>
                <a:pathLst>
                  <a:path h="186412" w="159173">
                    <a:moveTo>
                      <a:pt x="0" y="0"/>
                    </a:moveTo>
                    <a:lnTo>
                      <a:pt x="0" y="0"/>
                    </a:lnTo>
                    <a:cubicBezTo>
                      <a:pt x="53215" y="0"/>
                      <a:pt x="106378" y="3345"/>
                      <a:pt x="159173" y="10014"/>
                    </a:cubicBezTo>
                    <a:lnTo>
                      <a:pt x="136889" y="186412"/>
                    </a:lnTo>
                    <a:cubicBezTo>
                      <a:pt x="91485" y="180676"/>
                      <a:pt x="45765" y="177800"/>
                      <a:pt x="0" y="177800"/>
                    </a:cubicBezTo>
                    <a:close/>
                  </a:path>
                </a:pathLst>
              </a:custGeom>
              <a:solidFill>
                <a:srgbClr val="13547E"/>
              </a:solidFill>
            </p:spPr>
          </p:sp>
        </p:grpSp>
      </p:grpSp>
      <p:sp>
        <p:nvSpPr>
          <p:cNvPr name="TextBox 51" id="51"/>
          <p:cNvSpPr txBox="true"/>
          <p:nvPr/>
        </p:nvSpPr>
        <p:spPr>
          <a:xfrm rot="0">
            <a:off x="7441337" y="-57150"/>
            <a:ext cx="3192882" cy="44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Open Sans Light"/>
              </a:rPr>
              <a:t>Raíz de Jengibre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0222" y="0"/>
            <a:ext cx="6966430" cy="10471516"/>
            <a:chOff x="0" y="0"/>
            <a:chExt cx="1834780" cy="275793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34780" cy="2757930"/>
            </a:xfrm>
            <a:custGeom>
              <a:avLst/>
              <a:gdLst/>
              <a:ahLst/>
              <a:cxnLst/>
              <a:rect r="r" b="b" t="t" l="l"/>
              <a:pathLst>
                <a:path h="2757930" w="1834780">
                  <a:moveTo>
                    <a:pt x="0" y="0"/>
                  </a:moveTo>
                  <a:lnTo>
                    <a:pt x="1834780" y="0"/>
                  </a:lnTo>
                  <a:lnTo>
                    <a:pt x="1834780" y="2757930"/>
                  </a:lnTo>
                  <a:lnTo>
                    <a:pt x="0" y="2757930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8560" t="0" r="18560" b="0"/>
          <a:stretch>
            <a:fillRect/>
          </a:stretch>
        </p:blipFill>
        <p:spPr>
          <a:xfrm flipH="false" flipV="false" rot="0">
            <a:off x="0" y="1028700"/>
            <a:ext cx="8073848" cy="85656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533919" y="952500"/>
            <a:ext cx="7279883" cy="80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19"/>
              </a:lnSpc>
              <a:spcBef>
                <a:spcPct val="0"/>
              </a:spcBef>
            </a:pPr>
            <a:r>
              <a:rPr lang="en-US" sz="4796" spc="4">
                <a:solidFill>
                  <a:srgbClr val="2E2E2E"/>
                </a:solidFill>
                <a:latin typeface="Open Sans Light Bold"/>
              </a:rPr>
              <a:t>Resumen financiero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33919" y="1890665"/>
            <a:ext cx="5713008" cy="677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5">
                <a:solidFill>
                  <a:srgbClr val="000000"/>
                </a:solidFill>
                <a:latin typeface="Open Sans Light"/>
              </a:rPr>
              <a:t>La tienda ha experimentado unas ganancias significativas de $109,682.99 que provienen de 8 productos y 46695.00 unidades vendidas en el año 2017.</a:t>
            </a:r>
          </a:p>
          <a:p>
            <a:pPr>
              <a:lnSpc>
                <a:spcPts val="3830"/>
              </a:lnSpc>
            </a:pPr>
          </a:p>
          <a:p>
            <a:pPr>
              <a:lnSpc>
                <a:spcPts val="3830"/>
              </a:lnSpc>
            </a:pPr>
            <a:r>
              <a:rPr lang="en-US" sz="2735">
                <a:solidFill>
                  <a:srgbClr val="000000"/>
                </a:solidFill>
                <a:latin typeface="Open Sans Light"/>
              </a:rPr>
              <a:t>El 43% de las ventas vinieron del producto Café BL. Hill. Cabe destacar que este producto es el de mayor precio ($4.69) y con mayor número de unidades vendidas (10150).</a:t>
            </a:r>
          </a:p>
          <a:p>
            <a:pPr>
              <a:lnSpc>
                <a:spcPts val="3830"/>
              </a:lnSpc>
            </a:pPr>
          </a:p>
          <a:p>
            <a:pPr>
              <a:lnSpc>
                <a:spcPts val="383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826321" y="4932947"/>
            <a:ext cx="1672535" cy="5538569"/>
            <a:chOff x="0" y="0"/>
            <a:chExt cx="440503" cy="145871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40503" cy="1458718"/>
            </a:xfrm>
            <a:custGeom>
              <a:avLst/>
              <a:gdLst/>
              <a:ahLst/>
              <a:cxnLst/>
              <a:rect r="r" b="b" t="t" l="l"/>
              <a:pathLst>
                <a:path h="1458718" w="440503">
                  <a:moveTo>
                    <a:pt x="0" y="0"/>
                  </a:moveTo>
                  <a:lnTo>
                    <a:pt x="440503" y="0"/>
                  </a:lnTo>
                  <a:lnTo>
                    <a:pt x="440503" y="1458718"/>
                  </a:lnTo>
                  <a:lnTo>
                    <a:pt x="0" y="1458718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70471">
            <a:off x="636674" y="8806973"/>
            <a:ext cx="784052" cy="78405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5248" y="8810326"/>
            <a:ext cx="784052" cy="78405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6735" y="5240643"/>
            <a:ext cx="8026983" cy="58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Open Sans Light"/>
              </a:rPr>
              <a:t>www.fernandocutire.com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66735" y="4539310"/>
            <a:ext cx="8026983" cy="58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Open Sans Light"/>
              </a:rPr>
              <a:t>soporte@fernandocutire.com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33226" y="4605985"/>
            <a:ext cx="527545" cy="52754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33226" y="5307318"/>
            <a:ext cx="527308" cy="527545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5400000">
            <a:off x="-376075" y="9952244"/>
            <a:ext cx="619377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-352262" y="-1197512"/>
            <a:ext cx="619377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433226" y="2427457"/>
            <a:ext cx="7667892" cy="113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95" spc="6">
                <a:solidFill>
                  <a:srgbClr val="2E2E2E"/>
                </a:solidFill>
                <a:latin typeface="Open Sans Light"/>
              </a:rPr>
              <a:t>CONTÁCTANOS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70471">
            <a:off x="636674" y="8806973"/>
            <a:ext cx="784052" cy="78405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939318" y="0"/>
            <a:ext cx="9502782" cy="6495700"/>
            <a:chOff x="0" y="0"/>
            <a:chExt cx="2502790" cy="171080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502790" cy="1710802"/>
            </a:xfrm>
            <a:custGeom>
              <a:avLst/>
              <a:gdLst/>
              <a:ahLst/>
              <a:cxnLst/>
              <a:rect r="r" b="b" t="t" l="l"/>
              <a:pathLst>
                <a:path h="1710802" w="2502790">
                  <a:moveTo>
                    <a:pt x="0" y="0"/>
                  </a:moveTo>
                  <a:lnTo>
                    <a:pt x="2502790" y="0"/>
                  </a:lnTo>
                  <a:lnTo>
                    <a:pt x="2502790" y="1710802"/>
                  </a:lnTo>
                  <a:lnTo>
                    <a:pt x="0" y="1710802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53691" y="1549344"/>
            <a:ext cx="4613583" cy="375797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474" y="723664"/>
            <a:ext cx="19130211" cy="1780873"/>
            <a:chOff x="0" y="0"/>
            <a:chExt cx="5038409" cy="4690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038410" cy="469036"/>
            </a:xfrm>
            <a:custGeom>
              <a:avLst/>
              <a:gdLst/>
              <a:ahLst/>
              <a:cxnLst/>
              <a:rect r="r" b="b" t="t" l="l"/>
              <a:pathLst>
                <a:path h="469036" w="5038410">
                  <a:moveTo>
                    <a:pt x="0" y="0"/>
                  </a:moveTo>
                  <a:lnTo>
                    <a:pt x="5038410" y="0"/>
                  </a:lnTo>
                  <a:lnTo>
                    <a:pt x="503841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5248" y="8810326"/>
            <a:ext cx="784052" cy="7840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70471">
            <a:off x="636674" y="8806973"/>
            <a:ext cx="784052" cy="78405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13786" y="686332"/>
            <a:ext cx="7745415" cy="167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26"/>
              </a:lnSpc>
            </a:pPr>
            <a:r>
              <a:rPr lang="en-US" sz="9447">
                <a:solidFill>
                  <a:srgbClr val="FFFFFF"/>
                </a:solidFill>
                <a:latin typeface="Montserrat Light Bold"/>
              </a:rPr>
              <a:t>ÍNDICE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431899"/>
            <a:ext cx="1136393" cy="1110759"/>
            <a:chOff x="0" y="0"/>
            <a:chExt cx="304285" cy="29742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r="r" b="b" t="t" l="l"/>
              <a:pathLst>
                <a:path h="297421" w="304285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rlow Condensed 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391788"/>
            <a:ext cx="1136393" cy="1110759"/>
            <a:chOff x="0" y="0"/>
            <a:chExt cx="304285" cy="29742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r="r" b="b" t="t" l="l"/>
              <a:pathLst>
                <a:path h="297421" w="304285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rlow Condensed 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355114"/>
            <a:ext cx="1136393" cy="1110759"/>
            <a:chOff x="0" y="0"/>
            <a:chExt cx="304285" cy="29742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r="r" b="b" t="t" l="l"/>
              <a:pathLst>
                <a:path h="297421" w="304285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rlow Condensed 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66578" y="3430180"/>
            <a:ext cx="1136393" cy="1110759"/>
            <a:chOff x="0" y="0"/>
            <a:chExt cx="304285" cy="297421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r="r" b="b" t="t" l="l"/>
              <a:pathLst>
                <a:path h="297421" w="304285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rlow Condensed Bold"/>
                </a:rPr>
                <a:t>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66578" y="5390070"/>
            <a:ext cx="1136393" cy="1110759"/>
            <a:chOff x="0" y="0"/>
            <a:chExt cx="304285" cy="297421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r="r" b="b" t="t" l="l"/>
              <a:pathLst>
                <a:path h="297421" w="304285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rlow Condensed Bold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966578" y="7353396"/>
            <a:ext cx="1136393" cy="1110759"/>
            <a:chOff x="0" y="0"/>
            <a:chExt cx="304285" cy="297421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r="r" b="b" t="t" l="l"/>
              <a:pathLst>
                <a:path h="297421" w="304285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rlow Condensed Bold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906455" y="3500921"/>
            <a:ext cx="1136393" cy="1110759"/>
            <a:chOff x="0" y="0"/>
            <a:chExt cx="304285" cy="297421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r="r" b="b" t="t" l="l"/>
              <a:pathLst>
                <a:path h="297421" w="304285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rlow Condensed Bold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906455" y="5460810"/>
            <a:ext cx="1136393" cy="1110759"/>
            <a:chOff x="0" y="0"/>
            <a:chExt cx="304285" cy="297421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r="r" b="b" t="t" l="l"/>
              <a:pathLst>
                <a:path h="297421" w="304285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rlow Condensed Bold"/>
                </a:rPr>
                <a:t>8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906455" y="7424136"/>
            <a:ext cx="1136393" cy="1110759"/>
            <a:chOff x="0" y="0"/>
            <a:chExt cx="304285" cy="297421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r="r" b="b" t="t" l="l"/>
              <a:pathLst>
                <a:path h="297421" w="304285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rlow Condensed Bold"/>
                </a:rPr>
                <a:t>9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283043" y="3384274"/>
            <a:ext cx="3094656" cy="49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000000"/>
                </a:solidFill>
                <a:latin typeface="Montserrat Light Bold"/>
              </a:rPr>
              <a:t>Presentación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83043" y="3851261"/>
            <a:ext cx="2751215" cy="336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 Italics"/>
              </a:rPr>
              <a:t>Sobre el problema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83043" y="5342445"/>
            <a:ext cx="3094656" cy="49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000000"/>
                </a:solidFill>
                <a:latin typeface="Montserrat Light Bold"/>
              </a:rPr>
              <a:t>Objetivo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83043" y="5809433"/>
            <a:ext cx="2751215" cy="69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 Italics"/>
              </a:rPr>
              <a:t>Objetivo de la Presentación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283043" y="7307489"/>
            <a:ext cx="3094656" cy="49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000000"/>
                </a:solidFill>
                <a:latin typeface="Montserrat Light Bold"/>
              </a:rPr>
              <a:t>Sección 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83043" y="7774477"/>
            <a:ext cx="2751215" cy="69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 Italics"/>
              </a:rPr>
              <a:t>Ingresos y Ganancias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224767" y="3380837"/>
            <a:ext cx="3094656" cy="101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000000"/>
                </a:solidFill>
                <a:latin typeface="Montserrat Light Bold"/>
              </a:rPr>
              <a:t>Productos más vendidos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224767" y="5339008"/>
            <a:ext cx="3094656" cy="153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000000"/>
                </a:solidFill>
                <a:latin typeface="Montserrat Light Bold"/>
              </a:rPr>
              <a:t>Top 3 de Productos con más ingresos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224767" y="7304053"/>
            <a:ext cx="3094656" cy="101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000000"/>
                </a:solidFill>
                <a:latin typeface="Montserrat Light Bold"/>
              </a:rPr>
              <a:t>Producto más vendido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164644" y="3451577"/>
            <a:ext cx="3094656" cy="101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000000"/>
                </a:solidFill>
                <a:latin typeface="Montserrat Light Bold"/>
              </a:rPr>
              <a:t>Ganancias anuales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164644" y="5409749"/>
            <a:ext cx="3094656" cy="49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000000"/>
                </a:solidFill>
                <a:latin typeface="Montserrat Light Bold"/>
              </a:rPr>
              <a:t>Total de Ventas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164644" y="7374793"/>
            <a:ext cx="3094656" cy="101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000000"/>
                </a:solidFill>
                <a:latin typeface="Montserrat Light Bold"/>
              </a:rPr>
              <a:t>Resumen Financiero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474" y="723664"/>
            <a:ext cx="19130211" cy="1780873"/>
            <a:chOff x="0" y="0"/>
            <a:chExt cx="5038409" cy="4690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038410" cy="469036"/>
            </a:xfrm>
            <a:custGeom>
              <a:avLst/>
              <a:gdLst/>
              <a:ahLst/>
              <a:cxnLst/>
              <a:rect r="r" b="b" t="t" l="l"/>
              <a:pathLst>
                <a:path h="469036" w="5038410">
                  <a:moveTo>
                    <a:pt x="0" y="0"/>
                  </a:moveTo>
                  <a:lnTo>
                    <a:pt x="5038410" y="0"/>
                  </a:lnTo>
                  <a:lnTo>
                    <a:pt x="503841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5248" y="8810326"/>
            <a:ext cx="784052" cy="7840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70471">
            <a:off x="636674" y="8806973"/>
            <a:ext cx="784052" cy="7840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5576" b="0"/>
          <a:stretch>
            <a:fillRect/>
          </a:stretch>
        </p:blipFill>
        <p:spPr>
          <a:xfrm flipH="false" flipV="false" rot="0">
            <a:off x="2013786" y="2762292"/>
            <a:ext cx="9676629" cy="683208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3786" y="686332"/>
            <a:ext cx="12029063" cy="167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26"/>
              </a:lnSpc>
            </a:pPr>
            <a:r>
              <a:rPr lang="en-US" sz="9447">
                <a:solidFill>
                  <a:srgbClr val="FFFFFF"/>
                </a:solidFill>
                <a:latin typeface="Montserrat Light Bold"/>
              </a:rPr>
              <a:t>PRESENTACÓN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6406" y="4158456"/>
            <a:ext cx="6025253" cy="3551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8"/>
              </a:lnSpc>
              <a:spcBef>
                <a:spcPct val="0"/>
              </a:spcBef>
            </a:pPr>
            <a:r>
              <a:rPr lang="en-US" sz="2534">
                <a:solidFill>
                  <a:srgbClr val="000000"/>
                </a:solidFill>
                <a:latin typeface="Montserrat Light"/>
              </a:rPr>
              <a:t>Los sistemas de información eficaces agregan valor a los datos para crear información significativa para la toma de decisiones que mejoran el rendimiento empresarial. En este trabajo se desarrolla a partir de una tabla de artículos y ventas suministradas por la empresa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26406" y="3657140"/>
            <a:ext cx="5332894" cy="44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8"/>
              </a:lnSpc>
              <a:spcBef>
                <a:spcPct val="0"/>
              </a:spcBef>
            </a:pPr>
            <a:r>
              <a:rPr lang="en-US" sz="2534">
                <a:solidFill>
                  <a:srgbClr val="000000"/>
                </a:solidFill>
                <a:latin typeface="Montserrat Light Bold"/>
              </a:rPr>
              <a:t>DESARROLLO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000" t="0" r="10000" b="0"/>
          <a:stretch>
            <a:fillRect/>
          </a:stretch>
        </p:blipFill>
        <p:spPr>
          <a:xfrm flipH="false" flipV="false" rot="0">
            <a:off x="0" y="0"/>
            <a:ext cx="54864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353553" y="723664"/>
            <a:ext cx="7970921" cy="1780873"/>
            <a:chOff x="0" y="0"/>
            <a:chExt cx="2099337" cy="4690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99337" cy="469036"/>
            </a:xfrm>
            <a:custGeom>
              <a:avLst/>
              <a:gdLst/>
              <a:ahLst/>
              <a:cxnLst/>
              <a:rect r="r" b="b" t="t" l="l"/>
              <a:pathLst>
                <a:path h="469036" w="2099337">
                  <a:moveTo>
                    <a:pt x="0" y="0"/>
                  </a:moveTo>
                  <a:lnTo>
                    <a:pt x="2099337" y="0"/>
                  </a:lnTo>
                  <a:lnTo>
                    <a:pt x="2099337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8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5248" y="8810326"/>
            <a:ext cx="784052" cy="7840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70471">
            <a:off x="636674" y="8806973"/>
            <a:ext cx="784052" cy="78405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986941" y="3284299"/>
            <a:ext cx="6458727" cy="338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5"/>
              </a:lnSpc>
            </a:pPr>
            <a:r>
              <a:rPr lang="en-US" sz="2761">
                <a:solidFill>
                  <a:srgbClr val="000000"/>
                </a:solidFill>
                <a:latin typeface="Montserrat Light"/>
              </a:rPr>
              <a:t>El objetivo es presentar la información de ventas de la tienda: supertienda #122. </a:t>
            </a:r>
          </a:p>
          <a:p>
            <a:pPr>
              <a:lnSpc>
                <a:spcPts val="3865"/>
              </a:lnSpc>
            </a:pPr>
          </a:p>
          <a:p>
            <a:pPr>
              <a:lnSpc>
                <a:spcPts val="3865"/>
              </a:lnSpc>
              <a:spcBef>
                <a:spcPct val="0"/>
              </a:spcBef>
            </a:pPr>
            <a:r>
              <a:rPr lang="en-US" sz="2761">
                <a:solidFill>
                  <a:srgbClr val="000000"/>
                </a:solidFill>
                <a:latin typeface="Montserrat Light"/>
              </a:rPr>
              <a:t>Proporcionando a la gerencia de información importante sobre las ventas en el año 2017.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6941" y="2644670"/>
            <a:ext cx="7550698" cy="55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9"/>
              </a:lnSpc>
              <a:spcBef>
                <a:spcPct val="0"/>
              </a:spcBef>
            </a:pPr>
            <a:r>
              <a:rPr lang="en-US" sz="3228">
                <a:solidFill>
                  <a:srgbClr val="000000"/>
                </a:solidFill>
                <a:latin typeface="Montserrat Light Bold"/>
              </a:rPr>
              <a:t>OBJETIVO DE LA PRESENTACIÓN</a:t>
            </a:r>
          </a:p>
        </p:txBody>
      </p:sp>
      <p:sp>
        <p:nvSpPr>
          <p:cNvPr name="AutoShape 10" id="10"/>
          <p:cNvSpPr/>
          <p:nvPr/>
        </p:nvSpPr>
        <p:spPr>
          <a:xfrm rot="-5400000">
            <a:off x="13020868" y="4570070"/>
            <a:ext cx="7740437" cy="0"/>
          </a:xfrm>
          <a:prstGeom prst="line">
            <a:avLst/>
          </a:prstGeom>
          <a:ln cap="flat" w="47625">
            <a:solidFill>
              <a:srgbClr val="13547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7943" y="723664"/>
            <a:ext cx="6894379" cy="9563336"/>
            <a:chOff x="0" y="0"/>
            <a:chExt cx="1815803" cy="251873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15804" cy="2518739"/>
            </a:xfrm>
            <a:custGeom>
              <a:avLst/>
              <a:gdLst/>
              <a:ahLst/>
              <a:cxnLst/>
              <a:rect r="r" b="b" t="t" l="l"/>
              <a:pathLst>
                <a:path h="2518739" w="1815804">
                  <a:moveTo>
                    <a:pt x="0" y="0"/>
                  </a:moveTo>
                  <a:lnTo>
                    <a:pt x="1815804" y="0"/>
                  </a:lnTo>
                  <a:lnTo>
                    <a:pt x="1815804" y="2518739"/>
                  </a:lnTo>
                  <a:lnTo>
                    <a:pt x="0" y="2518739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9777" y="125916"/>
            <a:ext cx="5216659" cy="510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3"/>
              </a:lnSpc>
            </a:pPr>
            <a:r>
              <a:rPr lang="en-US" sz="29752">
                <a:solidFill>
                  <a:srgbClr val="FFFFFF"/>
                </a:solidFill>
                <a:latin typeface="Open Sans Light Bold"/>
              </a:rPr>
              <a:t>01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96071" y="4874633"/>
            <a:ext cx="6894379" cy="3481670"/>
            <a:chOff x="0" y="0"/>
            <a:chExt cx="1815803" cy="91698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815804" cy="916983"/>
            </a:xfrm>
            <a:custGeom>
              <a:avLst/>
              <a:gdLst/>
              <a:ahLst/>
              <a:cxnLst/>
              <a:rect r="r" b="b" t="t" l="l"/>
              <a:pathLst>
                <a:path h="916983" w="1815804">
                  <a:moveTo>
                    <a:pt x="0" y="0"/>
                  </a:moveTo>
                  <a:lnTo>
                    <a:pt x="1815804" y="0"/>
                  </a:lnTo>
                  <a:lnTo>
                    <a:pt x="1815804" y="916983"/>
                  </a:lnTo>
                  <a:lnTo>
                    <a:pt x="0" y="91698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670586" indent="-335293" lvl="1">
                <a:lnSpc>
                  <a:spcPts val="4286"/>
                </a:lnSpc>
                <a:buFont typeface="Arial"/>
                <a:buChar char="•"/>
              </a:pPr>
              <a:r>
                <a:rPr lang="en-US" sz="3106" spc="304">
                  <a:solidFill>
                    <a:srgbClr val="000000"/>
                  </a:solidFill>
                  <a:latin typeface="Open Sans Light"/>
                </a:rPr>
                <a:t>Productos vendidos en el año 2017 </a:t>
              </a:r>
            </a:p>
            <a:p>
              <a:pPr marL="670586" indent="-335293" lvl="1">
                <a:lnSpc>
                  <a:spcPts val="4286"/>
                </a:lnSpc>
                <a:buFont typeface="Arial"/>
                <a:buChar char="•"/>
              </a:pPr>
              <a:r>
                <a:rPr lang="en-US" sz="3106" spc="304">
                  <a:solidFill>
                    <a:srgbClr val="000000"/>
                  </a:solidFill>
                  <a:latin typeface="Open Sans Light"/>
                </a:rPr>
                <a:t>Top 3 de Productos con más ingresos</a:t>
              </a:r>
            </a:p>
            <a:p>
              <a:pPr marL="670586" indent="-335293" lvl="1">
                <a:lnSpc>
                  <a:spcPts val="4286"/>
                </a:lnSpc>
                <a:buFont typeface="Arial"/>
                <a:buChar char="•"/>
              </a:pPr>
              <a:r>
                <a:rPr lang="en-US" sz="3106" spc="304">
                  <a:solidFill>
                    <a:srgbClr val="000000"/>
                  </a:solidFill>
                  <a:latin typeface="Open Sans Light"/>
                </a:rPr>
                <a:t>Total de Ventas</a:t>
              </a:r>
            </a:p>
            <a:p>
              <a:pPr marL="670586" indent="-335293" lvl="1">
                <a:lnSpc>
                  <a:spcPts val="428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06" spc="304">
                  <a:solidFill>
                    <a:srgbClr val="000000"/>
                  </a:solidFill>
                  <a:latin typeface="Open Sans Light"/>
                </a:rPr>
                <a:t>Resumen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96071" y="1168203"/>
            <a:ext cx="9381236" cy="3408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26"/>
              </a:lnSpc>
            </a:pPr>
            <a:r>
              <a:rPr lang="en-US" sz="9447">
                <a:solidFill>
                  <a:srgbClr val="2E2E2E"/>
                </a:solidFill>
                <a:latin typeface="Montserrat Light Bold"/>
              </a:rPr>
              <a:t>INGRESOS Y GANANCIAS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9683" y="4874633"/>
            <a:ext cx="3716847" cy="397717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5248" y="8810326"/>
            <a:ext cx="784052" cy="784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70471">
            <a:off x="636674" y="8806973"/>
            <a:ext cx="784052" cy="78405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990015" y="0"/>
            <a:ext cx="5354508" cy="10287000"/>
            <a:chOff x="0" y="0"/>
            <a:chExt cx="1410241" cy="270933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4102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10241">
                  <a:moveTo>
                    <a:pt x="0" y="0"/>
                  </a:moveTo>
                  <a:lnTo>
                    <a:pt x="1410241" y="0"/>
                  </a:lnTo>
                  <a:lnTo>
                    <a:pt x="14102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19104" y="4808173"/>
            <a:ext cx="3696330" cy="369633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96"/>
                </a:lnSpc>
              </a:pPr>
              <a:r>
                <a:rPr lang="en-US" sz="3693" spc="361">
                  <a:solidFill>
                    <a:srgbClr val="FFFFFF"/>
                  </a:solidFill>
                  <a:latin typeface="Open Sans Light Bold"/>
                </a:rPr>
                <a:t>8</a:t>
              </a:r>
            </a:p>
            <a:p>
              <a:pPr algn="ctr">
                <a:lnSpc>
                  <a:spcPts val="5096"/>
                </a:lnSpc>
              </a:pPr>
              <a:r>
                <a:rPr lang="en-US" sz="3693" spc="361">
                  <a:solidFill>
                    <a:srgbClr val="FFFFFF"/>
                  </a:solidFill>
                  <a:latin typeface="Open Sans Light Bold"/>
                </a:rPr>
                <a:t>Productos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559317" y="1782087"/>
            <a:ext cx="10347683" cy="625732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75868" y="1394159"/>
            <a:ext cx="4782802" cy="257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9"/>
              </a:lnSpc>
            </a:pPr>
            <a:r>
              <a:rPr lang="en-US" sz="4984">
                <a:solidFill>
                  <a:srgbClr val="FFFFFF"/>
                </a:solidFill>
                <a:latin typeface="Open Sans Light"/>
              </a:rPr>
              <a:t>Productos vendidos en el año 2017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7636" y="4936499"/>
            <a:ext cx="2569421" cy="763142"/>
            <a:chOff x="0" y="0"/>
            <a:chExt cx="764070" cy="226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64070" cy="226936"/>
            </a:xfrm>
            <a:custGeom>
              <a:avLst/>
              <a:gdLst/>
              <a:ahLst/>
              <a:cxnLst/>
              <a:rect r="r" b="b" t="t" l="l"/>
              <a:pathLst>
                <a:path h="226936" w="764070">
                  <a:moveTo>
                    <a:pt x="0" y="0"/>
                  </a:moveTo>
                  <a:lnTo>
                    <a:pt x="764070" y="0"/>
                  </a:lnTo>
                  <a:lnTo>
                    <a:pt x="764070" y="226936"/>
                  </a:lnTo>
                  <a:lnTo>
                    <a:pt x="0" y="22693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000000"/>
                  </a:solidFill>
                  <a:latin typeface="Open Sans Light"/>
                </a:rPr>
                <a:t>$47,603.50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85800" y="4936499"/>
            <a:ext cx="2569421" cy="763142"/>
            <a:chOff x="0" y="0"/>
            <a:chExt cx="764070" cy="22693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64070" cy="226936"/>
            </a:xfrm>
            <a:custGeom>
              <a:avLst/>
              <a:gdLst/>
              <a:ahLst/>
              <a:cxnLst/>
              <a:rect r="r" b="b" t="t" l="l"/>
              <a:pathLst>
                <a:path h="226936" w="764070">
                  <a:moveTo>
                    <a:pt x="0" y="0"/>
                  </a:moveTo>
                  <a:lnTo>
                    <a:pt x="764070" y="0"/>
                  </a:lnTo>
                  <a:lnTo>
                    <a:pt x="764070" y="226936"/>
                  </a:lnTo>
                  <a:lnTo>
                    <a:pt x="0" y="22693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000000"/>
                  </a:solidFill>
                  <a:latin typeface="Open Sans Light"/>
                </a:rPr>
                <a:t>$30,728.60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47046" y="5318070"/>
            <a:ext cx="2569421" cy="763142"/>
            <a:chOff x="0" y="0"/>
            <a:chExt cx="764070" cy="22693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764070" cy="226936"/>
            </a:xfrm>
            <a:custGeom>
              <a:avLst/>
              <a:gdLst/>
              <a:ahLst/>
              <a:cxnLst/>
              <a:rect r="r" b="b" t="t" l="l"/>
              <a:pathLst>
                <a:path h="226936" w="764070">
                  <a:moveTo>
                    <a:pt x="0" y="0"/>
                  </a:moveTo>
                  <a:lnTo>
                    <a:pt x="764070" y="0"/>
                  </a:lnTo>
                  <a:lnTo>
                    <a:pt x="764070" y="226936"/>
                  </a:lnTo>
                  <a:lnTo>
                    <a:pt x="0" y="22693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000000"/>
                  </a:solidFill>
                  <a:latin typeface="Open Sans Light"/>
                </a:rPr>
                <a:t>$10,449.00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-10800000">
            <a:off x="1028700" y="2898419"/>
            <a:ext cx="12220197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3797994" y="5143500"/>
            <a:ext cx="5354508" cy="3377209"/>
            <a:chOff x="0" y="0"/>
            <a:chExt cx="1410241" cy="88947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410241" cy="889471"/>
            </a:xfrm>
            <a:custGeom>
              <a:avLst/>
              <a:gdLst/>
              <a:ahLst/>
              <a:cxnLst/>
              <a:rect r="r" b="b" t="t" l="l"/>
              <a:pathLst>
                <a:path h="889471" w="1410241">
                  <a:moveTo>
                    <a:pt x="0" y="0"/>
                  </a:moveTo>
                  <a:lnTo>
                    <a:pt x="1410241" y="0"/>
                  </a:lnTo>
                  <a:lnTo>
                    <a:pt x="1410241" y="889471"/>
                  </a:lnTo>
                  <a:lnTo>
                    <a:pt x="0" y="88947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5248" y="8810326"/>
            <a:ext cx="784052" cy="78405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70471">
            <a:off x="636674" y="8806973"/>
            <a:ext cx="784052" cy="78405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33844" t="0" r="0" b="0"/>
          <a:stretch>
            <a:fillRect/>
          </a:stretch>
        </p:blipFill>
        <p:spPr>
          <a:xfrm flipH="false" flipV="false" rot="0">
            <a:off x="14228114" y="0"/>
            <a:ext cx="4083222" cy="8229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027636" y="4328528"/>
            <a:ext cx="2569421" cy="102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3"/>
              </a:lnSpc>
            </a:pPr>
            <a:r>
              <a:rPr lang="en-US" sz="3002" spc="3">
                <a:solidFill>
                  <a:srgbClr val="2E2E2E"/>
                </a:solidFill>
                <a:latin typeface="Open Sans Light Bold"/>
              </a:rPr>
              <a:t>Café BL. Hill</a:t>
            </a:r>
          </a:p>
          <a:p>
            <a:pPr algn="ctr" marL="0" indent="0" lvl="0">
              <a:lnSpc>
                <a:spcPts val="4143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835583" y="4328528"/>
            <a:ext cx="2869856" cy="102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3"/>
              </a:lnSpc>
            </a:pPr>
            <a:r>
              <a:rPr lang="en-US" sz="3002" spc="3">
                <a:solidFill>
                  <a:srgbClr val="2E2E2E"/>
                </a:solidFill>
                <a:latin typeface="Open Sans Light Bold"/>
              </a:rPr>
              <a:t>Jamón Country</a:t>
            </a:r>
          </a:p>
          <a:p>
            <a:pPr algn="ctr" marL="0" indent="0" lvl="0">
              <a:lnSpc>
                <a:spcPts val="414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701583" y="4456176"/>
            <a:ext cx="3060346" cy="132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</a:pPr>
            <a:r>
              <a:rPr lang="en-US" sz="2555" spc="2">
                <a:solidFill>
                  <a:srgbClr val="2E2E2E"/>
                </a:solidFill>
                <a:latin typeface="Open Sans Light Bold"/>
              </a:rPr>
              <a:t>Jabón para trastes Brite</a:t>
            </a:r>
          </a:p>
          <a:p>
            <a:pPr algn="ctr" marL="0" indent="0" lvl="0">
              <a:lnSpc>
                <a:spcPts val="3526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2237550" y="2121016"/>
            <a:ext cx="1554806" cy="155480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96"/>
                </a:lnSpc>
              </a:pPr>
              <a:r>
                <a:rPr lang="en-US" sz="3693" spc="361">
                  <a:solidFill>
                    <a:srgbClr val="FFFFFF"/>
                  </a:solidFill>
                  <a:latin typeface="Open Sans Light Bold"/>
                </a:rPr>
                <a:t>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361396" y="2168641"/>
            <a:ext cx="1554806" cy="155480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96"/>
                </a:lnSpc>
              </a:pPr>
              <a:r>
                <a:rPr lang="en-US" sz="3693" spc="361">
                  <a:solidFill>
                    <a:srgbClr val="FFFFFF"/>
                  </a:solidFill>
                  <a:latin typeface="Open Sans Light Bold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54353" y="2121016"/>
            <a:ext cx="1554806" cy="155480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96"/>
                </a:lnSpc>
              </a:pPr>
              <a:r>
                <a:rPr lang="en-US" sz="3693" spc="361">
                  <a:solidFill>
                    <a:srgbClr val="FFFFFF"/>
                  </a:solidFill>
                  <a:latin typeface="Open Sans Light Bold"/>
                </a:rPr>
                <a:t>3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808892" y="942975"/>
            <a:ext cx="12730259" cy="77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6"/>
              </a:lnSpc>
            </a:pPr>
            <a:r>
              <a:rPr lang="en-US" sz="4369">
                <a:solidFill>
                  <a:srgbClr val="2E2E2E"/>
                </a:solidFill>
                <a:latin typeface="Montserrat Light Bold"/>
              </a:rPr>
              <a:t>TOP 3 DE PRODUCTOS CON MÁS INGRESOS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9555" y="5143500"/>
            <a:ext cx="20627555" cy="3377209"/>
            <a:chOff x="0" y="0"/>
            <a:chExt cx="5432772" cy="88947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32772" cy="889471"/>
            </a:xfrm>
            <a:custGeom>
              <a:avLst/>
              <a:gdLst/>
              <a:ahLst/>
              <a:cxnLst/>
              <a:rect r="r" b="b" t="t" l="l"/>
              <a:pathLst>
                <a:path h="889471" w="5432772">
                  <a:moveTo>
                    <a:pt x="0" y="0"/>
                  </a:moveTo>
                  <a:lnTo>
                    <a:pt x="5432772" y="0"/>
                  </a:lnTo>
                  <a:lnTo>
                    <a:pt x="5432772" y="889471"/>
                  </a:lnTo>
                  <a:lnTo>
                    <a:pt x="0" y="88947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5248" y="8810326"/>
            <a:ext cx="784052" cy="7840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70471">
            <a:off x="636674" y="8806973"/>
            <a:ext cx="784052" cy="78405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583634" y="6534323"/>
            <a:ext cx="13120732" cy="149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Light"/>
              </a:rPr>
              <a:t>El 43% de las ventas vinieron del producto Café BL. Hill. Cabe destacar que este producto es el de mayor precio ($4.69) y con mayor número de unidades vendidas (10150).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98814" y="1119438"/>
            <a:ext cx="10890372" cy="367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70"/>
              </a:lnSpc>
            </a:pPr>
            <a:r>
              <a:rPr lang="en-US" sz="20835">
                <a:solidFill>
                  <a:srgbClr val="2E2E2E"/>
                </a:solidFill>
                <a:latin typeface="Montserrat Light Bold"/>
              </a:rPr>
              <a:t>43%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25870" y="5399672"/>
            <a:ext cx="14036261" cy="95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Montserrat Light"/>
              </a:rPr>
              <a:t>Venta de Café BL. Hill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354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00166" y="1905598"/>
            <a:ext cx="10935293" cy="513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92"/>
              </a:lnSpc>
            </a:pPr>
            <a:r>
              <a:rPr lang="en-US" sz="14780">
                <a:solidFill>
                  <a:srgbClr val="FFFFFF"/>
                </a:solidFill>
                <a:latin typeface="Open Sans Light"/>
              </a:rPr>
              <a:t>$109,682.99</a:t>
            </a:r>
          </a:p>
          <a:p>
            <a:pPr algn="ctr">
              <a:lnSpc>
                <a:spcPts val="2069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604786" y="4693398"/>
            <a:ext cx="13126054" cy="156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7"/>
              </a:lnSpc>
            </a:pPr>
            <a:r>
              <a:rPr lang="en-US" sz="9212">
                <a:solidFill>
                  <a:srgbClr val="FFFFFF"/>
                </a:solidFill>
                <a:latin typeface="Open Sans Light"/>
              </a:rPr>
              <a:t>Ganancias anuales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7477348" y="637896"/>
            <a:ext cx="333330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5807603" y="9772226"/>
            <a:ext cx="667279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270488" y="9702405"/>
            <a:ext cx="317033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>
                    <a:alpha val="34902"/>
                  </a:srgbClr>
                </a:solidFill>
                <a:latin typeface="Open Sans Extra Bold"/>
              </a:rPr>
              <a:t>Fernando Cutire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DAFJWnlVeTs</dc:identifier>
  <dcterms:modified xsi:type="dcterms:W3CDTF">2011-08-01T06:04:30Z</dcterms:modified>
  <cp:revision>1</cp:revision>
  <dc:title>2017</dc:title>
</cp:coreProperties>
</file>